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embeddedFontLst>
    <p:embeddedFont>
      <p:font typeface="KoPubWorld돋움체 Bold" panose="00000800000000000000" pitchFamily="2" charset="-127"/>
      <p:bold r:id="rId21"/>
    </p:embeddedFont>
    <p:embeddedFont>
      <p:font typeface="KoPubWorld돋움체 Light" panose="00000300000000000000" pitchFamily="2" charset="-127"/>
      <p:regular r:id="rId22"/>
    </p:embeddedFont>
    <p:embeddedFont>
      <p:font typeface="Malgun Gothic" panose="020B0503020000020004" pitchFamily="50" charset="-127"/>
      <p:regular r:id="rId23"/>
      <p:bold r:id="rId24"/>
    </p:embeddedFont>
    <p:embeddedFont>
      <p:font typeface="Roboto" panose="02000000000000000000" pitchFamily="2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77">
          <p15:clr>
            <a:srgbClr val="A4A3A4"/>
          </p15:clr>
        </p15:guide>
        <p15:guide id="2" orient="horz" pos="4041">
          <p15:clr>
            <a:srgbClr val="A4A3A4"/>
          </p15:clr>
        </p15:guide>
        <p15:guide id="3" orient="horz" pos="526">
          <p15:clr>
            <a:srgbClr val="A4A3A4"/>
          </p15:clr>
        </p15:guide>
        <p15:guide id="4" pos="301">
          <p15:clr>
            <a:srgbClr val="A4A3A4"/>
          </p15:clr>
        </p15:guide>
        <p15:guide id="5" pos="7377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9" roundtripDataSignature="AMtx7mgWzGl0j3k1kGEWrZ3H9dB9evvH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A7767ED-EBC4-4FEA-B646-AC4F65776E92}">
  <a:tblStyle styleId="{BA7767ED-EBC4-4FEA-B646-AC4F65776E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78" y="156"/>
      </p:cViewPr>
      <p:guideLst>
        <p:guide orient="horz" pos="277"/>
        <p:guide orient="horz" pos="4041"/>
        <p:guide orient="horz" pos="526"/>
        <p:guide pos="301"/>
        <p:guide pos="737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30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03" name="Google Shape;10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2d073ff4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122d073ff42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10" name="Google Shape;110;g122d073ff42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2d073ff4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122d073ff42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17" name="Google Shape;117;g122d073ff42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24" name="Google Shape;124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37" name="Google Shape;137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50" name="Google Shape;150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73" name="Google Shape;73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22d073ff42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g122d073ff42_2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80" name="Google Shape;80;g122d073ff42_2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제목 및 내용">
  <p:cSld name="6_제목 및 내용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7"/>
          <p:cNvSpPr/>
          <p:nvPr/>
        </p:nvSpPr>
        <p:spPr>
          <a:xfrm>
            <a:off x="-12291" y="0"/>
            <a:ext cx="12204291" cy="6858000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" name="Google Shape;1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제목 및 내용">
  <p:cSld name="8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/>
          <p:nvPr/>
        </p:nvSpPr>
        <p:spPr>
          <a:xfrm>
            <a:off x="-12291" y="0"/>
            <a:ext cx="12204291" cy="6858000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Google Shape;20;p18"/>
          <p:cNvSpPr/>
          <p:nvPr/>
        </p:nvSpPr>
        <p:spPr>
          <a:xfrm>
            <a:off x="0" y="1388961"/>
            <a:ext cx="12192000" cy="54690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2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제목 및 내용">
  <p:cSld name="14_제목 및 내용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9"/>
          <p:cNvSpPr/>
          <p:nvPr/>
        </p:nvSpPr>
        <p:spPr>
          <a:xfrm>
            <a:off x="-12291" y="0"/>
            <a:ext cx="12204291" cy="441323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2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"/>
          <p:cNvSpPr txBox="1"/>
          <p:nvPr/>
        </p:nvSpPr>
        <p:spPr>
          <a:xfrm>
            <a:off x="1821180" y="1203960"/>
            <a:ext cx="8549640" cy="224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 dirty="0" err="1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KakaoTalk</a:t>
            </a:r>
            <a:r>
              <a:rPr lang="en-US" sz="6600" b="0" i="0" u="none" strike="noStrike" cap="none" dirty="0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 to Speech</a:t>
            </a:r>
            <a:endParaRPr sz="6600" b="0" i="0" u="none" strike="noStrike" cap="none" dirty="0">
              <a:solidFill>
                <a:schemeClr val="lt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</p:txBody>
      </p:sp>
      <p:sp>
        <p:nvSpPr>
          <p:cNvPr id="38" name="Google Shape;38;p1"/>
          <p:cNvSpPr txBox="1"/>
          <p:nvPr/>
        </p:nvSpPr>
        <p:spPr>
          <a:xfrm>
            <a:off x="3305813" y="3990619"/>
            <a:ext cx="5519414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lt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4팀 ( 김형관, </a:t>
            </a:r>
            <a:r>
              <a:rPr lang="en-US" sz="2800" b="0" i="0" u="none" strike="noStrike" cap="none" dirty="0" err="1">
                <a:solidFill>
                  <a:schemeClr val="lt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김수호</a:t>
            </a:r>
            <a:r>
              <a:rPr lang="en-US" sz="2800" b="0" i="0" u="none" strike="noStrike" cap="none" dirty="0">
                <a:solidFill>
                  <a:schemeClr val="lt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, </a:t>
            </a:r>
            <a:r>
              <a:rPr lang="en-US" sz="2800" b="0" i="0" u="none" strike="noStrike" cap="none" dirty="0" err="1">
                <a:solidFill>
                  <a:schemeClr val="lt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황성재</a:t>
            </a:r>
            <a:r>
              <a:rPr lang="en-US" sz="2800" b="0" i="0" u="none" strike="noStrike" cap="none" dirty="0">
                <a:solidFill>
                  <a:schemeClr val="lt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, </a:t>
            </a:r>
            <a:r>
              <a:rPr lang="en-US" sz="2800" b="0" i="0" u="none" strike="noStrike" cap="none" dirty="0" err="1">
                <a:solidFill>
                  <a:schemeClr val="lt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정진서</a:t>
            </a:r>
            <a:r>
              <a:rPr lang="en-US" sz="2800" b="0" i="0" u="none" strike="noStrike" cap="none" dirty="0">
                <a:solidFill>
                  <a:schemeClr val="lt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)</a:t>
            </a:r>
            <a:endParaRPr sz="2800" b="0" i="0" u="none" strike="noStrike" cap="none" dirty="0">
              <a:solidFill>
                <a:schemeClr val="lt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  <a:sym typeface="Arial"/>
            </a:endParaRPr>
          </a:p>
        </p:txBody>
      </p:sp>
      <p:cxnSp>
        <p:nvCxnSpPr>
          <p:cNvPr id="39" name="Google Shape;39;p1"/>
          <p:cNvCxnSpPr/>
          <p:nvPr/>
        </p:nvCxnSpPr>
        <p:spPr>
          <a:xfrm>
            <a:off x="2331720" y="3736050"/>
            <a:ext cx="74676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"/>
          <p:cNvSpPr txBox="1"/>
          <p:nvPr/>
        </p:nvSpPr>
        <p:spPr>
          <a:xfrm>
            <a:off x="374813" y="850675"/>
            <a:ext cx="95358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</a:t>
            </a: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-1. </a:t>
            </a: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UseCase 다이어그램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106" name="Google Shape;10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163" y="1542650"/>
            <a:ext cx="8897677" cy="512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22d073ff42_0_1"/>
          <p:cNvSpPr txBox="1"/>
          <p:nvPr/>
        </p:nvSpPr>
        <p:spPr>
          <a:xfrm>
            <a:off x="374789" y="850673"/>
            <a:ext cx="43212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</a:t>
            </a: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-</a:t>
            </a: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</a:t>
            </a: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. </a:t>
            </a: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클래스 다이어그램</a:t>
            </a: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 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113" name="Google Shape;113;g122d073ff42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5150" y="1430576"/>
            <a:ext cx="7348475" cy="523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g122d073ff42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0550" y="1142727"/>
            <a:ext cx="4321200" cy="5548897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122d073ff42_0_7"/>
          <p:cNvSpPr txBox="1"/>
          <p:nvPr/>
        </p:nvSpPr>
        <p:spPr>
          <a:xfrm>
            <a:off x="374806" y="850675"/>
            <a:ext cx="68058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</a:t>
            </a: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-</a:t>
            </a: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</a:t>
            </a: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. </a:t>
            </a: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액티비티 다이어그램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"/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</a:t>
            </a: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-</a:t>
            </a: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4</a:t>
            </a: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. </a:t>
            </a: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시퀸스 다이어그램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127" name="Google Shape;127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6625" y="1430425"/>
            <a:ext cx="6705601" cy="541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"/>
          <p:cNvSpPr txBox="1"/>
          <p:nvPr/>
        </p:nvSpPr>
        <p:spPr>
          <a:xfrm>
            <a:off x="490575" y="2685775"/>
            <a:ext cx="9781800" cy="12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4. 이슈사항 및 해결방안</a:t>
            </a:r>
            <a:endParaRPr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133" name="Google Shape;133;p11"/>
          <p:cNvCxnSpPr/>
          <p:nvPr/>
        </p:nvCxnSpPr>
        <p:spPr>
          <a:xfrm>
            <a:off x="490575" y="3946326"/>
            <a:ext cx="10939425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2"/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4. 이슈사항 및 해결방안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40" name="Google Shape;140;p12"/>
          <p:cNvSpPr txBox="1"/>
          <p:nvPr/>
        </p:nvSpPr>
        <p:spPr>
          <a:xfrm>
            <a:off x="374800" y="1918415"/>
            <a:ext cx="10272900" cy="47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•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기기에 내장된 또는 추가된 TTS엔진을 탐색하는 API가 비활성화됨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→ Lagacy API의 구조를 통해 엔진 탐색 방안을 모색 중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•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이미 다른 서비스에 의해 소리가 재생되고 있을 시 TTS 소리가 동시에 재생되어 TTS 소리가 묻힘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45720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→ TTS가 출력 중일 때 다른 음성의 볼륨을 일시적으로 줄이는 방법으로 해결 방안 모색 중(ex. 네비게이션 음성 출력 시 음악 소리가 낮아지는 기능)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•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TTS가 재생 중일 때 끝까지 들어야 됨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→ 통화 종료 버튼을 누르면 현재 출력 중인 TTS를 shutdown하는 기능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3"/>
          <p:cNvSpPr txBox="1"/>
          <p:nvPr/>
        </p:nvSpPr>
        <p:spPr>
          <a:xfrm>
            <a:off x="490575" y="2685784"/>
            <a:ext cx="8838620" cy="126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5. 향후 일정</a:t>
            </a:r>
            <a:endParaRPr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146" name="Google Shape;146;p13"/>
          <p:cNvCxnSpPr/>
          <p:nvPr/>
        </p:nvCxnSpPr>
        <p:spPr>
          <a:xfrm>
            <a:off x="490575" y="3946326"/>
            <a:ext cx="10939425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5. 향후 일정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53" name="Google Shape;153;p14"/>
          <p:cNvSpPr txBox="1"/>
          <p:nvPr/>
        </p:nvSpPr>
        <p:spPr>
          <a:xfrm>
            <a:off x="374800" y="1918415"/>
            <a:ext cx="10272900" cy="47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•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카카오톡 이외의 메신저에서 오는 다양한 푸시알림을 받을 수 있게 설정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•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사용자가 지정한 화이트리스트 멤버들과 관련된 푸시알림만 수신시키는 기능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•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UI 재구성 및 품질 향상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•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블루투스 기기의 조작기능을 활용한 앱 기능의 확장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9144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-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직전의 메시지를 보낸 사람에게 통화 연결 기능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9144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-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특정 버튼을 누르면 stt로 메시지를 보낼 수 있는 기능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9144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-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통화 종료 버튼을 누르면 현재 출력 중인 TTS를 shutdown하는 기능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"/>
          <p:cNvSpPr txBox="1"/>
          <p:nvPr/>
        </p:nvSpPr>
        <p:spPr>
          <a:xfrm>
            <a:off x="1744211" y="1651502"/>
            <a:ext cx="8703578" cy="2728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0" i="0" u="none" strike="noStrike" cap="none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감사합니다.</a:t>
            </a:r>
            <a:endParaRPr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59" name="Google Shape;159;p15"/>
          <p:cNvSpPr txBox="1"/>
          <p:nvPr/>
        </p:nvSpPr>
        <p:spPr>
          <a:xfrm>
            <a:off x="721246" y="676967"/>
            <a:ext cx="1019056" cy="974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0" b="0" i="0" u="none" strike="noStrike" cap="none">
                <a:solidFill>
                  <a:srgbClr val="1C43BE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/</a:t>
            </a:r>
            <a:endParaRPr sz="15000" b="0" i="0" u="none" strike="noStrike" cap="none">
              <a:solidFill>
                <a:schemeClr val="lt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</p:txBody>
      </p:sp>
      <p:sp>
        <p:nvSpPr>
          <p:cNvPr id="160" name="Google Shape;160;p15"/>
          <p:cNvSpPr txBox="1"/>
          <p:nvPr/>
        </p:nvSpPr>
        <p:spPr>
          <a:xfrm>
            <a:off x="10129773" y="5125377"/>
            <a:ext cx="1019056" cy="974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0" b="0" i="0" u="none" strike="noStrike" cap="none">
                <a:solidFill>
                  <a:srgbClr val="1C43BE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/</a:t>
            </a:r>
            <a:endParaRPr sz="15000" b="0" i="0" u="none" strike="noStrike" cap="none">
              <a:solidFill>
                <a:schemeClr val="lt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"/>
          <p:cNvSpPr txBox="1"/>
          <p:nvPr/>
        </p:nvSpPr>
        <p:spPr>
          <a:xfrm>
            <a:off x="362964" y="441325"/>
            <a:ext cx="4474964" cy="787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 err="1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목차</a:t>
            </a:r>
            <a:endParaRPr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341910" y="1568971"/>
            <a:ext cx="7442094" cy="4437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514350" marR="0" lvl="0" indent="-5143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AutoNum type="arabicPeriod"/>
            </a:pP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요구 분석 및 정의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457200" lvl="0" indent="-419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AutoNum type="arabicPeriod"/>
            </a:pP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진행상황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514350" marR="0" lvl="0" indent="-5143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AutoNum type="arabicPeriod"/>
            </a:pP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설계 내용 (구조 및 동작)</a:t>
            </a:r>
            <a:endParaRPr sz="3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514350" marR="0" lvl="0" indent="-5143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AutoNum type="arabicPeriod"/>
            </a:pP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이슈사항 및 해결방안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514350" marR="0" lvl="0" indent="-5143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AutoNum type="arabicPeriod"/>
            </a:pP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향후일정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grpSp>
        <p:nvGrpSpPr>
          <p:cNvPr id="46" name="Google Shape;46;p2"/>
          <p:cNvGrpSpPr/>
          <p:nvPr/>
        </p:nvGrpSpPr>
        <p:grpSpPr>
          <a:xfrm>
            <a:off x="341910" y="2558343"/>
            <a:ext cx="11222000" cy="2730685"/>
            <a:chOff x="341910" y="2558343"/>
            <a:chExt cx="11222000" cy="2730685"/>
          </a:xfrm>
        </p:grpSpPr>
        <p:cxnSp>
          <p:nvCxnSpPr>
            <p:cNvPr id="47" name="Google Shape;47;p2"/>
            <p:cNvCxnSpPr/>
            <p:nvPr/>
          </p:nvCxnSpPr>
          <p:spPr>
            <a:xfrm>
              <a:off x="341910" y="2558343"/>
              <a:ext cx="11222000" cy="0"/>
            </a:xfrm>
            <a:prstGeom prst="straightConnector1">
              <a:avLst/>
            </a:prstGeom>
            <a:noFill/>
            <a:ln w="25400" cap="flat" cmpd="sng">
              <a:solidFill>
                <a:srgbClr val="3366FF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8" name="Google Shape;48;p2"/>
            <p:cNvCxnSpPr/>
            <p:nvPr/>
          </p:nvCxnSpPr>
          <p:spPr>
            <a:xfrm>
              <a:off x="341910" y="3468571"/>
              <a:ext cx="11222000" cy="0"/>
            </a:xfrm>
            <a:prstGeom prst="straightConnector1">
              <a:avLst/>
            </a:prstGeom>
            <a:noFill/>
            <a:ln w="25400" cap="flat" cmpd="sng">
              <a:solidFill>
                <a:srgbClr val="3366FF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9" name="Google Shape;49;p2"/>
            <p:cNvCxnSpPr/>
            <p:nvPr/>
          </p:nvCxnSpPr>
          <p:spPr>
            <a:xfrm>
              <a:off x="341910" y="4378799"/>
              <a:ext cx="11222000" cy="0"/>
            </a:xfrm>
            <a:prstGeom prst="straightConnector1">
              <a:avLst/>
            </a:prstGeom>
            <a:noFill/>
            <a:ln w="25400" cap="flat" cmpd="sng">
              <a:solidFill>
                <a:srgbClr val="3366FF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0" name="Google Shape;50;p2"/>
            <p:cNvCxnSpPr/>
            <p:nvPr/>
          </p:nvCxnSpPr>
          <p:spPr>
            <a:xfrm>
              <a:off x="341910" y="5289028"/>
              <a:ext cx="11222000" cy="0"/>
            </a:xfrm>
            <a:prstGeom prst="straightConnector1">
              <a:avLst/>
            </a:prstGeom>
            <a:noFill/>
            <a:ln w="25400" cap="flat" cmpd="sng">
              <a:solidFill>
                <a:srgbClr val="3366FF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"/>
          <p:cNvSpPr txBox="1"/>
          <p:nvPr/>
        </p:nvSpPr>
        <p:spPr>
          <a:xfrm>
            <a:off x="490575" y="2685784"/>
            <a:ext cx="7445111" cy="126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1.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요구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분석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 및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정의</a:t>
            </a:r>
            <a:endParaRPr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56" name="Google Shape;56;p3"/>
          <p:cNvCxnSpPr/>
          <p:nvPr/>
        </p:nvCxnSpPr>
        <p:spPr>
          <a:xfrm>
            <a:off x="490575" y="3946326"/>
            <a:ext cx="10939425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"/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1. 요구 분석 및 정의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63" name="Google Shape;63;p4"/>
          <p:cNvSpPr txBox="1"/>
          <p:nvPr/>
        </p:nvSpPr>
        <p:spPr>
          <a:xfrm>
            <a:off x="374800" y="1918415"/>
            <a:ext cx="10272900" cy="46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•"/>
            </a:pPr>
            <a:r>
              <a:rPr lang="en-US" sz="2000">
                <a:solidFill>
                  <a:schemeClr val="dk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사용자가 스마트폰을 작동할 수 없는 상황에 카카오톡 메시지를 받을 경우 사용자는 이를 눈으로 확인하기가 어렵다. 이 경우 본 앱을 통해 카카오톡 텍스트 정보를 추출하고 스마트폰의 TTS 엔진을 이용해서 음성으로 변환하여 사용자가 들을 수 있도록 한다.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 txBox="1"/>
          <p:nvPr/>
        </p:nvSpPr>
        <p:spPr>
          <a:xfrm>
            <a:off x="490575" y="2685784"/>
            <a:ext cx="7445111" cy="126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en-US" sz="6000" b="0" i="0" u="none" strike="noStrike" cap="none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. 진행</a:t>
            </a:r>
            <a:r>
              <a:rPr lang="en-US" sz="6000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상황</a:t>
            </a:r>
            <a:endParaRPr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69" name="Google Shape;69;p8"/>
          <p:cNvCxnSpPr/>
          <p:nvPr/>
        </p:nvCxnSpPr>
        <p:spPr>
          <a:xfrm>
            <a:off x="490575" y="3946326"/>
            <a:ext cx="10939425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</a:t>
            </a: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-1. 진행 상황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76" name="Google Shape;76;p9"/>
          <p:cNvSpPr txBox="1"/>
          <p:nvPr/>
        </p:nvSpPr>
        <p:spPr>
          <a:xfrm>
            <a:off x="374789" y="1918435"/>
            <a:ext cx="10272900" cy="23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●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UI 디자인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45720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●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카카오톡 메시지가 왔을 때 TTS 엔진으로 읽는 기능 구현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●"/>
            </a:pPr>
            <a:r>
              <a:rPr lang="en-US" sz="2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TTS 옵션 설정 및 저장 기능 구현</a:t>
            </a: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45720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2d073ff42_2_9"/>
          <p:cNvSpPr/>
          <p:nvPr/>
        </p:nvSpPr>
        <p:spPr>
          <a:xfrm>
            <a:off x="564775" y="1430575"/>
            <a:ext cx="10730700" cy="5131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83" name="Google Shape;83;g122d073ff42_2_9"/>
          <p:cNvSpPr txBox="1"/>
          <p:nvPr/>
        </p:nvSpPr>
        <p:spPr>
          <a:xfrm>
            <a:off x="374789" y="850673"/>
            <a:ext cx="43212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</a:t>
            </a: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-1. 진행 상황</a:t>
            </a:r>
            <a:endParaRPr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84" name="Google Shape;84;g122d073ff42_2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2397" y="1601675"/>
            <a:ext cx="2192449" cy="487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g122d073ff42_2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0750" y="1601675"/>
            <a:ext cx="2192449" cy="4870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g122d073ff42_2_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51400" y="1601675"/>
            <a:ext cx="2192449" cy="487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g122d073ff42_2_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94998" y="1601682"/>
            <a:ext cx="2192449" cy="4869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</a:t>
            </a:r>
            <a:r>
              <a:rPr lang="en-US" sz="3000" b="0" i="0" u="none" strike="noStrike" cap="none">
                <a:solidFill>
                  <a:srgbClr val="262626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  <a:sym typeface="Arial"/>
              </a:rPr>
              <a:t>-2. 간트 차트</a:t>
            </a:r>
            <a:endParaRPr sz="3000" b="0" i="0" u="none" strike="noStrike" cap="none">
              <a:solidFill>
                <a:srgbClr val="262626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  <a:sym typeface="Arial"/>
            </a:endParaRPr>
          </a:p>
        </p:txBody>
      </p:sp>
      <p:graphicFrame>
        <p:nvGraphicFramePr>
          <p:cNvPr id="93" name="Google Shape;93;p10"/>
          <p:cNvGraphicFramePr/>
          <p:nvPr/>
        </p:nvGraphicFramePr>
        <p:xfrm>
          <a:off x="1724025" y="1725725"/>
          <a:ext cx="8771225" cy="4400520"/>
        </p:xfrm>
        <a:graphic>
          <a:graphicData uri="http://schemas.openxmlformats.org/drawingml/2006/table">
            <a:tbl>
              <a:tblPr>
                <a:noFill/>
                <a:tableStyleId>{BA7767ED-EBC4-4FEA-B646-AC4F65776E92}</a:tableStyleId>
              </a:tblPr>
              <a:tblGrid>
                <a:gridCol w="590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3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180975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208250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</a:tblGrid>
              <a:tr h="219075"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번호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EFEFE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작업 제목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EFEFE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담당자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EFEFEF"/>
                    </a:solidFill>
                  </a:tcPr>
                </a:tc>
                <a:tc gridSpan="10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3월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3434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4월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3434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5월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3434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6월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3434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90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F75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F75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F75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2C4C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2C4C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2C4C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11주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13주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8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15주</a:t>
                      </a:r>
                      <a:endParaRPr sz="900" b="1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8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1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프로젝트 정의 및 설계</a:t>
                      </a:r>
                      <a:endParaRPr sz="11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1.1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기획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김형관, 정진서,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김수호, 황성재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1.2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요구 분석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1.3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UML 다이어그램 설계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정진서, 황성재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11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초안 개발</a:t>
                      </a:r>
                      <a:endParaRPr sz="11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2.1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UI 디자인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김형관, 김수호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2.2.1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카카오톡 메시지 추출 기능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김형관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2.2.2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TTS 기능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정진서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2.2.3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TTS 옵션 저장 기능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김수호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2.2.4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TTS 옵션 설정 기능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황성재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11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부가 기능 개발</a:t>
                      </a:r>
                      <a:endParaRPr sz="11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3.1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부가 기능 정의 및 설계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김형관, 정진서,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김수호, 황성재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3.2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부가 기능 개발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11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테스트</a:t>
                      </a:r>
                      <a:endParaRPr sz="11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4.1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테스트 및 보완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김형관, 정진서,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김수호, 황성재</a:t>
                      </a:r>
                      <a:endParaRPr sz="10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B7B7B7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"/>
          <p:cNvSpPr txBox="1"/>
          <p:nvPr/>
        </p:nvSpPr>
        <p:spPr>
          <a:xfrm>
            <a:off x="490575" y="2685784"/>
            <a:ext cx="8888203" cy="1260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en-US" sz="6000" b="0" i="0" u="none" strike="noStrike" cap="none">
                <a:solidFill>
                  <a:schemeClr val="lt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Arial"/>
              </a:rPr>
              <a:t>. 설계 내용 </a:t>
            </a:r>
            <a:endParaRPr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99" name="Google Shape;99;p5"/>
          <p:cNvCxnSpPr/>
          <p:nvPr/>
        </p:nvCxnSpPr>
        <p:spPr>
          <a:xfrm>
            <a:off x="490575" y="3946326"/>
            <a:ext cx="10939425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440</Words>
  <Application>Microsoft Office PowerPoint</Application>
  <PresentationFormat>와이드스크린</PresentationFormat>
  <Paragraphs>116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KoPubWorld돋움체 Bold</vt:lpstr>
      <vt:lpstr>Malgun Gothic</vt:lpstr>
      <vt:lpstr>Arial</vt:lpstr>
      <vt:lpstr>KoPubWorld돋움체 Light</vt:lpstr>
      <vt:lpstr>Roboto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라 용</dc:creator>
  <cp:lastModifiedBy>김형관</cp:lastModifiedBy>
  <cp:revision>1</cp:revision>
  <dcterms:created xsi:type="dcterms:W3CDTF">2021-09-01T08:44:20Z</dcterms:created>
  <dcterms:modified xsi:type="dcterms:W3CDTF">2022-04-05T12:32:08Z</dcterms:modified>
</cp:coreProperties>
</file>